
<file path=[Content_Types].xml><?xml version="1.0" encoding="utf-8"?>
<Types xmlns="http://schemas.openxmlformats.org/package/2006/content-types">
  <Default Extension="bmp" ContentType="image/bmp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3" r:id="rId3"/>
    <p:sldId id="262" r:id="rId4"/>
    <p:sldId id="261" r:id="rId5"/>
    <p:sldId id="259" r:id="rId6"/>
    <p:sldId id="257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6" d="100"/>
          <a:sy n="96" d="100"/>
        </p:scale>
        <p:origin x="1233" y="57"/>
      </p:cViewPr>
      <p:guideLst>
        <p:guide orient="horz" pos="2160"/>
        <p:guide pos="28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 hasCustomPrompt="1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EDEB1-A1F8-4A32-80C7-EE1CB2A494D1}" type="datetimeFigureOut">
              <a:rPr lang="en-US" smtClean="0"/>
              <a:t>8/22/2026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DC538-0801-4E74-AAD9-08CED1DCA954}" type="slidenum">
              <a:rPr lang="en-GB" smtClean="0"/>
              <a:t>‹N°›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une1984.com/contac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youtube.com/watch?v=XpNbyfxxkWE&amp;ab_channel=HarvardNaturalSciencesLectureDemonstrations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4.bmp"/><Relationship Id="rId7" Type="http://schemas.openxmlformats.org/officeDocument/2006/relationships/image" Target="../media/image47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51.png"/><Relationship Id="rId4" Type="http://schemas.openxmlformats.org/officeDocument/2006/relationships/image" Target="../media/image4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0.png"/><Relationship Id="rId7" Type="http://schemas.openxmlformats.org/officeDocument/2006/relationships/image" Target="../media/image55.GI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GIF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9.png"/><Relationship Id="rId7" Type="http://schemas.openxmlformats.org/officeDocument/2006/relationships/hyperlink" Target="https://www.youtube.com/watch?v=JlhKT6n-MJo&amp;ab_channel=BoxofficeMovieScenes" TargetMode="External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hyperlink" Target="https://www.youtube.com/watch?v=VzqhZLgpiv0&amp;ab_channel=StokeSpace" TargetMode="Externa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adron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1075"/>
            <a:ext cx="9144000" cy="5688965"/>
          </a:xfrm>
          <a:prstGeom prst="rect">
            <a:avLst/>
          </a:prstGeom>
        </p:spPr>
      </p:pic>
      <p:sp>
        <p:nvSpPr>
          <p:cNvPr id="3" name="Text Box 2"/>
          <p:cNvSpPr txBox="1"/>
          <p:nvPr/>
        </p:nvSpPr>
        <p:spPr>
          <a:xfrm>
            <a:off x="5868670" y="6021705"/>
            <a:ext cx="176085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4400">
                <a:hlinkClick r:id="rId3" action="ppaction://hlinkfile"/>
              </a:rPr>
              <a:t>W</a:t>
            </a:r>
            <a:r>
              <a:rPr lang="en-GB" altLang="en-US" sz="4400">
                <a:hlinkClick r:id="rId4" action="ppaction://hlinkfile"/>
              </a:rPr>
              <a:t>aves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115695" y="405130"/>
            <a:ext cx="6858000" cy="507206"/>
          </a:xfrm>
        </p:spPr>
        <p:txBody>
          <a:bodyPr/>
          <a:lstStyle/>
          <a:p>
            <a:r>
              <a:rPr lang="en-GB" altLang="en-US" sz="2700" dirty="0"/>
              <a:t>Quantum gravity</a:t>
            </a:r>
          </a:p>
        </p:txBody>
      </p:sp>
      <p:pic>
        <p:nvPicPr>
          <p:cNvPr id="5" name="Picture 4" descr="vortex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0245" y="2997200"/>
            <a:ext cx="349250" cy="358775"/>
          </a:xfrm>
          <a:prstGeom prst="rect">
            <a:avLst/>
          </a:prstGeom>
        </p:spPr>
      </p:pic>
      <p:pic>
        <p:nvPicPr>
          <p:cNvPr id="2" name="Picture 1" descr="atome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12050" y="752475"/>
            <a:ext cx="1443355" cy="144335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53561A0-600A-284E-A98B-66D38FE67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8" y="3646594"/>
            <a:ext cx="4229466" cy="3197655"/>
          </a:xfrm>
          <a:prstGeom prst="rect">
            <a:avLst/>
          </a:prstGeom>
        </p:spPr>
      </p:pic>
      <p:pic>
        <p:nvPicPr>
          <p:cNvPr id="61" name="Image 60">
            <a:extLst>
              <a:ext uri="{FF2B5EF4-FFF2-40B4-BE49-F238E27FC236}">
                <a16:creationId xmlns:a16="http://schemas.microsoft.com/office/drawing/2014/main" id="{CF49D23D-E06E-019B-2D2F-7EF8AD267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636" y="3954034"/>
            <a:ext cx="2774086" cy="273329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BEAFA829-A11B-F04F-2324-B013651E69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147" y="2473351"/>
            <a:ext cx="1201122" cy="120112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F5287EA-29B8-2FB5-7CBC-0E83831069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627" y="2509036"/>
            <a:ext cx="1235051" cy="1201178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76E29E-0567-111E-B171-7C00239622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307" y="260648"/>
            <a:ext cx="1792958" cy="1770262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3E9A097-E73E-AC5F-E098-F7A01FDD61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36" y="-16236"/>
            <a:ext cx="2241904" cy="224190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646C76F-C9AE-1C9B-56D7-3C706C0AC11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8656" y="2409607"/>
            <a:ext cx="2166300" cy="1211116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F1831E5-EBD3-DCD1-3432-995914437BE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291" y="2329487"/>
            <a:ext cx="2025226" cy="1281788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8FF892B4-CF16-AEA6-A433-D572A370577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824701" y="599631"/>
            <a:ext cx="1412426" cy="1059319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9DCCEB66-2153-BF24-39C3-346747F13F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53" y="2485319"/>
            <a:ext cx="903895" cy="901624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9C06ADD1-B6F1-AC8B-3AC4-886FA8FD947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28" y="1855849"/>
            <a:ext cx="606644" cy="609414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FD276B85-9940-E611-CE3F-547D19142B1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708" y="1859661"/>
            <a:ext cx="546073" cy="549946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76AA6B50-4A88-613C-EC55-1506B24BEDD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807" y="5476692"/>
            <a:ext cx="476750" cy="448287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F69DC804-E0CD-13EF-7539-C824BA38BC2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43" y="5896397"/>
            <a:ext cx="875167" cy="806630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56ED0DE7-3875-981D-D7BB-964FCF828C1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370" y="5066331"/>
            <a:ext cx="512549" cy="508696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018148C5-8419-668F-0E70-C955FDB5FB65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680" y="3819215"/>
            <a:ext cx="1870955" cy="1049945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60BB1C36-D34C-2839-D95A-C63DE12CF97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62" y="70084"/>
            <a:ext cx="3040231" cy="177026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CB457DA1-F80B-1053-90D5-D7B45428B68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503" y="5029424"/>
            <a:ext cx="1150079" cy="91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49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>
            <a:extLst>
              <a:ext uri="{FF2B5EF4-FFF2-40B4-BE49-F238E27FC236}">
                <a16:creationId xmlns:a16="http://schemas.microsoft.com/office/drawing/2014/main" id="{FEC4F4FE-2E9C-0FDA-EB7E-BC4A5ABB98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603197"/>
            <a:ext cx="857864" cy="80664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446AF0A-1BA0-5E5E-9AB8-7404CF147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7504" y="2556686"/>
            <a:ext cx="7416824" cy="416218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D0E1F75-25AE-4CA8-07B1-6CD68A0BFC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302" y="1001250"/>
            <a:ext cx="1564539" cy="1524045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D2BD14E-979D-E45C-B51C-54060B4475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6" y="3674553"/>
            <a:ext cx="1527773" cy="152404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98B62E-780C-A1D2-B9BE-18FD50B1DC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032" y="1138572"/>
            <a:ext cx="1304490" cy="130449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05252DB-5443-3B7F-DB83-F3801422FE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292950"/>
            <a:ext cx="1111212" cy="111689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899A02A-9C8D-8C1C-C000-00647E050E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843" y="1557860"/>
            <a:ext cx="798088" cy="79208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0CF4239-1512-3E0E-843E-A18E3F4C422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153" y="1405643"/>
            <a:ext cx="1001673" cy="100420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870B890-3DF9-5F47-3F99-997AF00959E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04290"/>
            <a:ext cx="688982" cy="63502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C6C6064E-B2F2-446C-C02C-626902D501D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5952" y="65622"/>
            <a:ext cx="2657197" cy="149116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9C82BDF-0052-C34A-B0D6-632C2AB47F1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887" y="65622"/>
            <a:ext cx="1832439" cy="132600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6B1DF9E-C0C8-D930-09FB-377729D8461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56383"/>
            <a:ext cx="1656184" cy="929420"/>
          </a:xfrm>
          <a:prstGeom prst="rect">
            <a:avLst/>
          </a:prstGeom>
        </p:spPr>
      </p:pic>
      <p:pic>
        <p:nvPicPr>
          <p:cNvPr id="29" name="Image 28" descr="Une image contenant feu, chaleur, flamme, sol&#10;&#10;Le contenu généré par l’IA peut être incorrect.">
            <a:extLst>
              <a:ext uri="{FF2B5EF4-FFF2-40B4-BE49-F238E27FC236}">
                <a16:creationId xmlns:a16="http://schemas.microsoft.com/office/drawing/2014/main" id="{AACEEAFE-88BE-E604-DF09-55DF7A732D4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535" y="193101"/>
            <a:ext cx="640751" cy="724485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E6594798-AACB-C94E-3717-6B1749F266E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822" y="85700"/>
            <a:ext cx="927289" cy="91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817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26A25F3-F63A-1F61-A04A-FF55C35E43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60031" y="68352"/>
            <a:ext cx="4136573" cy="258317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F209916-6541-C2F5-99BC-FC667F86E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11" y="2653551"/>
            <a:ext cx="4590605" cy="306040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4975C5-EA23-714D-CF6F-6951C798D6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709607"/>
            <a:ext cx="3924971" cy="392497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FEDA67E-6484-48C5-3A3C-ECDD0E79D9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78" y="68353"/>
            <a:ext cx="4589638" cy="257562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063DBCA8-5871-56E2-3576-B4802CCFAF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770801"/>
            <a:ext cx="833714" cy="83783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AF60B3E-24D3-312E-5D7F-D3BE3B1FA6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5782384"/>
            <a:ext cx="841988" cy="83783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3196373-7B91-74E8-DAA5-79551C43C00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770801"/>
            <a:ext cx="837831" cy="837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38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Espace lointain, Univers, astronomie, espace&#10;&#10;Le contenu généré par l’IA peut être incorrect.">
            <a:extLst>
              <a:ext uri="{FF2B5EF4-FFF2-40B4-BE49-F238E27FC236}">
                <a16:creationId xmlns:a16="http://schemas.microsoft.com/office/drawing/2014/main" id="{ADB39880-5CA2-8928-1936-CECF669EF6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667233" y="732701"/>
            <a:ext cx="2816313" cy="1584176"/>
          </a:xfrm>
          <a:prstGeom prst="rect">
            <a:avLst/>
          </a:prstGeom>
        </p:spPr>
      </p:pic>
      <p:sp>
        <p:nvSpPr>
          <p:cNvPr id="8" name="Text Box 7">
            <a:extLst>
              <a:ext uri="{FF2B5EF4-FFF2-40B4-BE49-F238E27FC236}">
                <a16:creationId xmlns:a16="http://schemas.microsoft.com/office/drawing/2014/main" id="{78DF10CF-9671-DCD9-EF64-68B866D8AAB4}"/>
              </a:ext>
            </a:extLst>
          </p:cNvPr>
          <p:cNvSpPr txBox="1"/>
          <p:nvPr/>
        </p:nvSpPr>
        <p:spPr>
          <a:xfrm>
            <a:off x="243580" y="3607527"/>
            <a:ext cx="5336532" cy="248024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fr-FR" dirty="0"/>
          </a:p>
          <a:p>
            <a:r>
              <a:rPr lang="en-US" noProof="0" dirty="0"/>
              <a:t>When 2 primitive black holes collide, they fusion and the spin produce a spiral of folding waves bending space-time and increasing gravity on a disk that shapes the galaxy with the ejected matter.</a:t>
            </a:r>
          </a:p>
          <a:p>
            <a:r>
              <a:rPr lang="en-US" noProof="0" dirty="0"/>
              <a:t>There is no dark matter, galaxy form depends on mass, collision angle and speed, and spin angular velocity.        </a:t>
            </a:r>
            <a:r>
              <a:rPr lang="fr-FR" dirty="0"/>
              <a:t>If 2 galaxies </a:t>
            </a:r>
            <a:r>
              <a:rPr lang="fr-FR" dirty="0" err="1"/>
              <a:t>collide</a:t>
            </a:r>
            <a:r>
              <a:rPr lang="fr-FR" dirty="0"/>
              <a:t>, the spin </a:t>
            </a:r>
            <a:r>
              <a:rPr lang="fr-FR" dirty="0" err="1"/>
              <a:t>gets</a:t>
            </a:r>
            <a:r>
              <a:rPr lang="fr-FR" dirty="0"/>
              <a:t> </a:t>
            </a:r>
            <a:r>
              <a:rPr lang="fr-FR" dirty="0" err="1"/>
              <a:t>slower</a:t>
            </a:r>
            <a:r>
              <a:rPr lang="fr-FR" dirty="0"/>
              <a:t> and </a:t>
            </a:r>
            <a:r>
              <a:rPr lang="fr-FR" dirty="0" err="1"/>
              <a:t>shape</a:t>
            </a:r>
            <a:r>
              <a:rPr lang="fr-FR" dirty="0"/>
              <a:t> more </a:t>
            </a:r>
            <a:r>
              <a:rPr lang="fr-FR" dirty="0" err="1"/>
              <a:t>spheroidal</a:t>
            </a:r>
            <a:r>
              <a:rPr lang="en-US" noProof="0" dirty="0"/>
              <a:t>.</a:t>
            </a:r>
          </a:p>
        </p:txBody>
      </p:sp>
      <p:pic>
        <p:nvPicPr>
          <p:cNvPr id="12" name="Image 11" descr="Une image contenant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2DFEC947-3FC7-6B95-1790-8D25E5B7C2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5243"/>
            <a:ext cx="1858577" cy="3090894"/>
          </a:xfrm>
          <a:prstGeom prst="rect">
            <a:avLst/>
          </a:prstGeom>
        </p:spPr>
      </p:pic>
      <p:pic>
        <p:nvPicPr>
          <p:cNvPr id="14" name="Image 13" descr="Une image contenant objet astronomique, espace, astronomie, Espace lointain&#10;&#10;Le contenu généré par l’IA peut être incorrect.">
            <a:extLst>
              <a:ext uri="{FF2B5EF4-FFF2-40B4-BE49-F238E27FC236}">
                <a16:creationId xmlns:a16="http://schemas.microsoft.com/office/drawing/2014/main" id="{1046C00E-6F86-916F-0581-4427D427FB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759" y="4437112"/>
            <a:ext cx="2488719" cy="22926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Box 9"/>
              <p:cNvSpPr txBox="1"/>
              <p:nvPr/>
            </p:nvSpPr>
            <p:spPr>
              <a:xfrm>
                <a:off x="2195736" y="6008372"/>
                <a:ext cx="3536950" cy="794385"/>
              </a:xfrm>
              <a:prstGeom prst="rect">
                <a:avLst/>
              </a:prstGeom>
              <a:noFill/>
            </p:spPr>
            <p:txBody>
              <a:bodyPr wrap="none" rtlCol="0" anchor="t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altLang="en-GB" i="1">
                          <a:latin typeface="Cambria Math" panose="02040503050406030204" charset="0"/>
                          <a:cs typeface="Cambria Math" panose="02040503050406030204" charset="0"/>
                        </a:rPr>
                        <m:t>𝐹</m:t>
                      </m:r>
                      <m:r>
                        <a:rPr lang="en-US" altLang="en-GB" i="1">
                          <a:latin typeface="Cambria Math" panose="02040503050406030204" charset="0"/>
                          <a:cs typeface="Cambria Math" panose="02040503050406030204" charset="0"/>
                        </a:rPr>
                        <m:t> = </m:t>
                      </m:r>
                      <m:r>
                        <a:rPr lang="en-US" altLang="en-GB" i="1">
                          <a:latin typeface="Cambria Math" panose="02040503050406030204" charset="0"/>
                          <a:cs typeface="Cambria Math" panose="02040503050406030204" charset="0"/>
                        </a:rPr>
                        <m:t>𝐺</m:t>
                      </m:r>
                      <m:f>
                        <m:fPr>
                          <m:ctrlPr>
                            <a:rPr lang="en-US" altLang="en-GB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</m:ctrlPr>
                        </m:fPr>
                        <m:num>
                          <m:r>
                            <a:rPr lang="en-US" altLang="en-GB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𝑀</m:t>
                          </m:r>
                          <m:r>
                            <a:rPr lang="en-US" altLang="en-GB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.</m:t>
                          </m:r>
                          <m:r>
                            <a:rPr lang="en-US" altLang="en-GB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𝑚</m:t>
                          </m:r>
                        </m:num>
                        <m:den>
                          <m:r>
                            <a:rPr lang="en-US" altLang="en-GB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𝑑</m:t>
                          </m:r>
                          <m:r>
                            <a:rPr lang="en-US" altLang="en-GB" i="1">
                              <a:latin typeface="Cambria Math" panose="02040503050406030204" charset="0"/>
                              <a:cs typeface="Cambria Math" panose="02040503050406030204" charset="0"/>
                            </a:rPr>
                            <m:t>²</m:t>
                          </m:r>
                        </m:den>
                      </m:f>
                      <m:r>
                        <a:rPr lang="en-US" altLang="en-GB" i="1">
                          <a:latin typeface="Cambria Math" panose="02040503050406030204" charset="0"/>
                          <a:cs typeface="Cambria Math" panose="02040503050406030204" charset="0"/>
                        </a:rPr>
                        <m:t> + </m:t>
                      </m:r>
                      <m:r>
                        <a:rPr lang="en-US" altLang="en-GB" i="1">
                          <a:latin typeface="Cambria Math" panose="02040503050406030204" charset="0"/>
                          <a:cs typeface="Cambria Math" panose="02040503050406030204" charset="0"/>
                        </a:rPr>
                        <m:t>𝜃</m:t>
                      </m:r>
                      <m:r>
                        <a:rPr lang="en-US" altLang="en-GB" i="1">
                          <a:latin typeface="Cambria Math" panose="02040503050406030204" charset="0"/>
                          <a:cs typeface="Cambria Math" panose="02040503050406030204" charset="0"/>
                        </a:rPr>
                        <m:t>.</m:t>
                      </m:r>
                      <m:r>
                        <a:rPr lang="en-US" altLang="en-GB" i="1">
                          <a:latin typeface="Cambria Math" panose="02040503050406030204" charset="0"/>
                          <a:cs typeface="Cambria Math" panose="02040503050406030204" charset="0"/>
                        </a:rPr>
                        <m:t>𝛿</m:t>
                      </m:r>
                    </m:oMath>
                  </m:oMathPara>
                </a14:m>
                <a:endParaRPr lang="en-GB" altLang="en-US" dirty="0"/>
              </a:p>
            </p:txBody>
          </p:sp>
        </mc:Choice>
        <mc:Fallback xmlns="">
          <p:sp>
            <p:nvSpPr>
              <p:cNvPr id="15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5736" y="6008372"/>
                <a:ext cx="3536950" cy="7943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Image 2">
            <a:extLst>
              <a:ext uri="{FF2B5EF4-FFF2-40B4-BE49-F238E27FC236}">
                <a16:creationId xmlns:a16="http://schemas.microsoft.com/office/drawing/2014/main" id="{A9FF7902-3E77-8C40-A61E-686E4910E4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66113" y="-236088"/>
            <a:ext cx="3158360" cy="47375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894884-D6EB-07DB-B69A-3E1ACDEC62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974043"/>
            <a:ext cx="2132958" cy="142197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CF7108C-583C-3366-D325-09FA7564CD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22155" y="1088399"/>
            <a:ext cx="1815989" cy="98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427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ourbe gravite galaxi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63" y="3649341"/>
            <a:ext cx="9144000" cy="2171065"/>
          </a:xfrm>
          <a:prstGeom prst="rect">
            <a:avLst/>
          </a:prstGeom>
        </p:spPr>
      </p:pic>
      <p:pic>
        <p:nvPicPr>
          <p:cNvPr id="5" name="Picture 4" descr="cymba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7527" y="2550412"/>
            <a:ext cx="3001010" cy="1355090"/>
          </a:xfrm>
          <a:prstGeom prst="rect">
            <a:avLst/>
          </a:prstGeom>
        </p:spPr>
      </p:pic>
      <p:pic>
        <p:nvPicPr>
          <p:cNvPr id="7" name="Picture 6" descr="Matière-noire-courbe-de-rotati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" y="882932"/>
            <a:ext cx="4324350" cy="290322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1374775" y="3958118"/>
            <a:ext cx="1531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dirty="0"/>
              <a:t>Newton’s law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206833" y="4782088"/>
            <a:ext cx="1531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dirty="0">
                <a:solidFill>
                  <a:srgbClr val="00B0F0"/>
                </a:solidFill>
              </a:rPr>
              <a:t>Actual curve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6155055" y="5231765"/>
            <a:ext cx="21634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altLang="en-US">
              <a:solidFill>
                <a:srgbClr val="00B0F0"/>
              </a:solidFill>
            </a:endParaRPr>
          </a:p>
        </p:txBody>
      </p:sp>
      <p:sp>
        <p:nvSpPr>
          <p:cNvPr id="16" name="Text Box 15"/>
          <p:cNvSpPr txBox="1"/>
          <p:nvPr/>
        </p:nvSpPr>
        <p:spPr>
          <a:xfrm>
            <a:off x="3848945" y="4871720"/>
            <a:ext cx="13525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altLang="en-US" dirty="0">
                <a:solidFill>
                  <a:schemeClr val="tx1"/>
                </a:solidFill>
              </a:rPr>
              <a:t>black hole</a:t>
            </a:r>
          </a:p>
        </p:txBody>
      </p:sp>
      <p:pic>
        <p:nvPicPr>
          <p:cNvPr id="17" name="Image 16" descr="Une image contenant mur, intérieur, personne&#10;&#10;Description générée automatiquemen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01589"/>
            <a:ext cx="5796136" cy="1052567"/>
          </a:xfrm>
          <a:prstGeom prst="rect">
            <a:avLst/>
          </a:prstGeom>
        </p:spPr>
      </p:pic>
      <p:pic>
        <p:nvPicPr>
          <p:cNvPr id="19" name="Picture 18" descr="plissement et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9711" y="144093"/>
            <a:ext cx="2873560" cy="2122782"/>
          </a:xfrm>
          <a:prstGeom prst="rect">
            <a:avLst/>
          </a:prstGeom>
        </p:spPr>
      </p:pic>
      <p:pic>
        <p:nvPicPr>
          <p:cNvPr id="20" name="Picture 19" descr="sun wav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1441" y="2130304"/>
            <a:ext cx="1465580" cy="1955800"/>
          </a:xfrm>
          <a:prstGeom prst="rect">
            <a:avLst/>
          </a:prstGeom>
        </p:spPr>
      </p:pic>
      <p:pic>
        <p:nvPicPr>
          <p:cNvPr id="8" name="Image 7" descr="Une image contenant tissu, habits, intérieur&#10;&#10;Le contenu généré par l’IA peut être incorrect.">
            <a:extLst>
              <a:ext uri="{FF2B5EF4-FFF2-40B4-BE49-F238E27FC236}">
                <a16:creationId xmlns:a16="http://schemas.microsoft.com/office/drawing/2014/main" id="{BECA7A2A-34BC-425D-1FF6-5E30A92874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578" y="116632"/>
            <a:ext cx="1438990" cy="1870687"/>
          </a:xfrm>
          <a:prstGeom prst="rect">
            <a:avLst/>
          </a:prstGeom>
        </p:spPr>
      </p:pic>
      <p:sp>
        <p:nvSpPr>
          <p:cNvPr id="18" name="Subtitle 3">
            <a:extLst>
              <a:ext uri="{FF2B5EF4-FFF2-40B4-BE49-F238E27FC236}">
                <a16:creationId xmlns:a16="http://schemas.microsoft.com/office/drawing/2014/main" id="{91D17AE8-91FD-E0CB-7983-767EC8056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560" y="189448"/>
            <a:ext cx="3180892" cy="507206"/>
          </a:xfrm>
        </p:spPr>
        <p:txBody>
          <a:bodyPr/>
          <a:lstStyle/>
          <a:p>
            <a:r>
              <a:rPr lang="en-GB" altLang="en-US" sz="2700" dirty="0"/>
              <a:t>Space gravity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F066337-B125-DD36-6FBA-1D98D9975F9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60736" y="4610459"/>
            <a:ext cx="2976228" cy="1754948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5852294" y="4610459"/>
            <a:ext cx="157226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en-GB" dirty="0" err="1">
                <a:solidFill>
                  <a:srgbClr val="00B0F0"/>
                </a:solidFill>
              </a:rPr>
              <a:t>folding</a:t>
            </a:r>
            <a:r>
              <a:rPr lang="fr-FR" altLang="en-GB" dirty="0">
                <a:solidFill>
                  <a:srgbClr val="00B0F0"/>
                </a:solidFill>
              </a:rPr>
              <a:t> </a:t>
            </a:r>
            <a:r>
              <a:rPr lang="en-GB" altLang="en-US" dirty="0">
                <a:solidFill>
                  <a:srgbClr val="00B0F0"/>
                </a:solidFill>
              </a:rPr>
              <a:t>waves hypothesis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alaxi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62018" y="3174857"/>
            <a:ext cx="5778133" cy="3611333"/>
          </a:xfrm>
          <a:prstGeom prst="rect">
            <a:avLst/>
          </a:prstGeom>
        </p:spPr>
      </p:pic>
      <p:pic>
        <p:nvPicPr>
          <p:cNvPr id="4" name="Picture 3" descr="galaxi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71810"/>
            <a:ext cx="4942680" cy="3013372"/>
          </a:xfrm>
          <a:prstGeom prst="rect">
            <a:avLst/>
          </a:prstGeom>
        </p:spPr>
      </p:pic>
      <p:pic>
        <p:nvPicPr>
          <p:cNvPr id="5" name="Image 4" descr="Une image contenant personne, cercle, capture d’écran, Visage humain&#10;&#10;Le contenu généré par l’IA peut être incorrect.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66803"/>
            <a:ext cx="2984105" cy="2511936"/>
          </a:xfrm>
          <a:prstGeom prst="rect">
            <a:avLst/>
          </a:prstGeom>
        </p:spPr>
      </p:pic>
      <p:pic>
        <p:nvPicPr>
          <p:cNvPr id="3" name="Image 2" descr="Une image contenant herbe, terrain de jeux, plein air, sol&#10;&#10;Le contenu généré par l’IA peut être incorrect.">
            <a:hlinkClick r:id="rId5"/>
            <a:extLst>
              <a:ext uri="{FF2B5EF4-FFF2-40B4-BE49-F238E27FC236}">
                <a16:creationId xmlns:a16="http://schemas.microsoft.com/office/drawing/2014/main" id="{0CFEB4DD-A38E-13C1-9B4A-EC2C738EAF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705" y="5179499"/>
            <a:ext cx="2145272" cy="1606691"/>
          </a:xfrm>
          <a:prstGeom prst="rect">
            <a:avLst/>
          </a:prstGeom>
        </p:spPr>
      </p:pic>
      <p:pic>
        <p:nvPicPr>
          <p:cNvPr id="8" name="Image 7" descr="Une image contenant cercle, céramique, astronomie&#10;&#10;Le contenu généré par l’IA peut être incorrect.">
            <a:hlinkClick r:id="rId7"/>
            <a:extLst>
              <a:ext uri="{FF2B5EF4-FFF2-40B4-BE49-F238E27FC236}">
                <a16:creationId xmlns:a16="http://schemas.microsoft.com/office/drawing/2014/main" id="{AB70A8E8-DD0A-EBEA-25E9-8A50A038C83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465" y="2733717"/>
            <a:ext cx="1925951" cy="23810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93</Words>
  <Application>Microsoft Office PowerPoint</Application>
  <PresentationFormat>Affichage à l'écran (4:3)</PresentationFormat>
  <Paragraphs>11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 Math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morgan</dc:creator>
  <cp:lastModifiedBy>morgan</cp:lastModifiedBy>
  <cp:revision>55</cp:revision>
  <dcterms:created xsi:type="dcterms:W3CDTF">2023-06-17T23:54:00Z</dcterms:created>
  <dcterms:modified xsi:type="dcterms:W3CDTF">2026-08-22T15:04:16Z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682376ACA6114490BCF92C24BB3B9269</vt:lpwstr>
  </property>
  <property fmtid="{D5CDD505-2E9C-101B-9397-08002B2CF9AE}" pid="3" name="KSOProductBuildVer">
    <vt:lpwstr>2057-12.2.0.20326</vt:lpwstr>
  </property>
</Properties>
</file>